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0" r:id="rId6"/>
    <p:sldId id="315" r:id="rId7"/>
    <p:sldId id="314" r:id="rId8"/>
    <p:sldId id="294" r:id="rId9"/>
    <p:sldId id="298" r:id="rId10"/>
    <p:sldId id="304" r:id="rId11"/>
    <p:sldId id="303" r:id="rId12"/>
    <p:sldId id="308" r:id="rId13"/>
    <p:sldId id="309" r:id="rId14"/>
    <p:sldId id="310" r:id="rId15"/>
    <p:sldId id="311" r:id="rId16"/>
    <p:sldId id="313" r:id="rId17"/>
    <p:sldId id="286" r:id="rId18"/>
    <p:sldId id="312" r:id="rId19"/>
    <p:sldId id="316" r:id="rId20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74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pke Haringsma" initials="GH" lastIdx="17" clrIdx="0">
    <p:extLst>
      <p:ext uri="{19B8F6BF-5375-455C-9EA6-DF929625EA0E}">
        <p15:presenceInfo xmlns:p15="http://schemas.microsoft.com/office/powerpoint/2012/main" userId="S::GHaringsma@atriumgroep.nl::8fe6981b-826e-4b9f-91aa-07b7f4c74a8c" providerId="AD"/>
      </p:ext>
    </p:extLst>
  </p:cmAuthor>
  <p:cmAuthor id="2" name="Ewout Brehm" initials="EB" lastIdx="8" clrIdx="1">
    <p:extLst>
      <p:ext uri="{19B8F6BF-5375-455C-9EA6-DF929625EA0E}">
        <p15:presenceInfo xmlns:p15="http://schemas.microsoft.com/office/powerpoint/2012/main" userId="S-1-5-21-1689437778-3448846720-3829236441-2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37F"/>
    <a:srgbClr val="009C5B"/>
    <a:srgbClr val="F18B31"/>
    <a:srgbClr val="F39B25"/>
    <a:srgbClr val="0078A7"/>
    <a:srgbClr val="FF0000"/>
    <a:srgbClr val="A0CDAC"/>
    <a:srgbClr val="C6E9D3"/>
    <a:srgbClr val="8FAAD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54" autoAdjust="0"/>
    <p:restoredTop sz="91427" autoAdjust="0"/>
  </p:normalViewPr>
  <p:slideViewPr>
    <p:cSldViewPr snapToGrid="0">
      <p:cViewPr varScale="1">
        <p:scale>
          <a:sx n="141" d="100"/>
          <a:sy n="141" d="100"/>
        </p:scale>
        <p:origin x="864" y="176"/>
      </p:cViewPr>
      <p:guideLst>
        <p:guide orient="horz" pos="187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FF0B9-3198-4360-B6F6-23882B1C8462}" type="datetimeFigureOut">
              <a:rPr lang="nl-NL" smtClean="0"/>
              <a:t>26-09-2023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F3956-3245-4849-98B5-3377B09FFF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21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163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06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581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779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561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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898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132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18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80 decibel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93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15 minuten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32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Kalendermachine</a:t>
            </a:r>
          </a:p>
          <a:p>
            <a:r>
              <a:rPr lang="nl-NL" dirty="0"/>
              <a:t>Luchtspuit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30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46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1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348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23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48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51D9F-A0EE-4102-ACAF-37BEBD133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BED083-1761-4688-B622-A3147A23B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4B866B-D660-4592-9114-BC624674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26-09-2023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D19326-CB08-4802-9C38-63FE02F7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2F0702-477D-4178-BE89-73B3D2A8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61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E20D0-B3D7-4B17-A500-48F5F956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C1CF425-275C-4B36-92F0-5994BEECD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1AD903-C99A-4B1E-8359-C0ACBA7D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26-09-2023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3C4719-2BF0-4B2B-9FC4-31768611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FB6BCF-AC14-4476-9C9F-D67D07D8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97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8E41270-A9C5-461A-8929-BE40C6652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98EC58-833D-4723-806A-447E466C2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362BC3-DDB3-4C9F-815A-7A1DA448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26-09-2023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8F7719-B3DF-4B18-9BDE-85F1F347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778B04-A509-4B20-A19B-C696FB57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41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5910F-C474-4B2D-B941-E42C068C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BA2DB-59D8-4A68-ACB1-4A9F11178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66D87E-9FE1-4ADB-B6FD-1AF82FDF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26-09-2023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842B2-2A39-41D3-9C5D-CA2FE7A4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EA350E-BDF3-42E9-8A22-1D7BC5CF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81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A998B-5459-4765-B943-C213F206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2E4540-A4B0-4AE8-9227-8A24A0E77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0763DD-63B5-4048-B7DE-09CBCE3E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26-09-2023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3B8071-8515-49EB-BC13-C6AE3450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D471AD-A8AD-4E63-B5FB-DBB4AFB4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37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F5AC8-2DB9-4A65-AD33-7F2B3C0C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AFECEB-D763-4424-85A7-C993C3859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2BEFF1-4605-48A5-8EB8-790609E3E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73A16B-D747-4EFA-B13C-E37D92F6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26-09-2023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B5F117-EB05-46B9-84C1-4ADA1AA0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44CF55-4063-46C9-AD21-464D0BEF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00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BFFE2-2207-4CA2-881C-1770A4F3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E9B100-AA0B-4722-84AC-6B92D10A1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FD85DB-47B0-48C4-BBD4-334416324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B4D323-EFF2-471B-B486-7287ED9B3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A4B0201-1DA0-46B7-9A35-C522A94CC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F1A8DB1-BF3D-4181-A873-DBDA5973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26-09-2023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5389536-C118-4469-8DAD-9365F127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53C55D6-11A1-48E8-B7FB-2CA1F75A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70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3C127-7D44-49E8-B15A-559E2A7F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0E42B9-7FDD-45A5-95C6-82A403B3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26-09-2023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FDDB16-1F35-45B9-9D0A-CDACF88C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671BBA-1933-4915-8CBE-37CC8E4F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51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5817A1E-6074-48F1-B555-F1610F83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26-09-2023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0C8212D-8555-414A-A083-8B958621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922F0B-C839-451A-AF32-F9E445A4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75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5E4C4-0A1E-4EB5-8E5C-9B88E854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089C81-8B22-4916-8A96-1869F45E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5B5DC40-F8D6-45B4-A820-7739A921E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E03F4A-60FF-4634-8C69-E187D4A4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26-09-2023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0FB050-89B2-4D48-B5CC-0B8E98A0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D368D9-0A02-4551-88C8-E04AE200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24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30D65-A51D-4C37-B6DF-BE1F6CDC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DCFF2F-03C9-4A40-B287-BAEFE873C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D20871-63A9-4B3B-B787-57BD363BC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7EF533-B630-4E6D-866E-AB2E7B11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26-09-2023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83E70B-ED2F-4A1E-A195-F8AE908B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E4B80B-2E3F-4F5A-ACD3-47B4B44A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13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3AEE71-AFC8-48B6-A23D-CF28EC99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E53718-FF31-489D-8E30-A58695626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CB8A56-ED14-43F0-961F-5EF207FFA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42EA-5163-4C07-BD49-F0CDCD0DC4ED}" type="datetimeFigureOut">
              <a:rPr lang="nl-NL" smtClean="0"/>
              <a:t>26-09-2023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A9B741-3F5A-4ABD-BB78-72BFECF0D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311B70-2F68-4075-8069-ECB21AED4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10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persoon, vasthouden, teken, buitenshuis&#10;&#10;Automatisch gegenereerde beschrijving">
            <a:extLst>
              <a:ext uri="{FF2B5EF4-FFF2-40B4-BE49-F238E27FC236}">
                <a16:creationId xmlns:a16="http://schemas.microsoft.com/office/drawing/2014/main" id="{6991138A-AF09-4045-FD1D-E8FE174C0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397" y="0"/>
            <a:ext cx="6863889" cy="68580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B0842644-EDFA-27E8-C01F-FD0C45A99B0A}"/>
              </a:ext>
            </a:extLst>
          </p:cNvPr>
          <p:cNvSpPr/>
          <p:nvPr/>
        </p:nvSpPr>
        <p:spPr>
          <a:xfrm>
            <a:off x="1" y="5063729"/>
            <a:ext cx="12192000" cy="1794271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C74F73B-B64A-4D19-BBCE-F223D68843D5}"/>
              </a:ext>
            </a:extLst>
          </p:cNvPr>
          <p:cNvSpPr txBox="1">
            <a:spLocks/>
          </p:cNvSpPr>
          <p:nvPr/>
        </p:nvSpPr>
        <p:spPr>
          <a:xfrm>
            <a:off x="-11397" y="4792532"/>
            <a:ext cx="6106628" cy="927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Voorlichting Geluid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2387523-2E9D-4AC0-99D6-DD389490EA63}"/>
              </a:ext>
            </a:extLst>
          </p:cNvPr>
          <p:cNvSpPr txBox="1">
            <a:spLocks/>
          </p:cNvSpPr>
          <p:nvPr/>
        </p:nvSpPr>
        <p:spPr>
          <a:xfrm>
            <a:off x="1917290" y="5575822"/>
            <a:ext cx="3854245" cy="421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l-NL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F23579FB-75FE-6801-5043-6725B370F6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3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110CB14-4841-6440-CC7B-54871C07C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97" y="4100072"/>
            <a:ext cx="1209844" cy="121937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8762663-5994-D13F-F3D4-86CB2B57DDAD}"/>
              </a:ext>
            </a:extLst>
          </p:cNvPr>
          <p:cNvSpPr txBox="1"/>
          <p:nvPr/>
        </p:nvSpPr>
        <p:spPr>
          <a:xfrm>
            <a:off x="2161924" y="4482088"/>
            <a:ext cx="848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aanpassingen van hulpmiddelen zijn bij de werkzaamheden </a:t>
            </a:r>
          </a:p>
          <a:p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te bevelen?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F8E8F57-EFF8-EF35-44B4-26DC813FCFD1}"/>
              </a:ext>
            </a:extLst>
          </p:cNvPr>
          <p:cNvSpPr txBox="1"/>
          <p:nvPr/>
        </p:nvSpPr>
        <p:spPr>
          <a:xfrm>
            <a:off x="703563" y="2457771"/>
            <a:ext cx="700118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F18B00"/>
              </a:buClr>
              <a:buFont typeface="+mj-lt"/>
              <a:buAutoNum type="arabicPeriod" startAt="2"/>
            </a:pPr>
            <a:r>
              <a:rPr lang="nl-NL" sz="2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Hulpmiddelen aanpassen</a:t>
            </a: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240F60D-23EF-4FFF-451E-A820970FC009}"/>
              </a:ext>
            </a:extLst>
          </p:cNvPr>
          <p:cNvSpPr txBox="1">
            <a:spLocks/>
          </p:cNvSpPr>
          <p:nvPr/>
        </p:nvSpPr>
        <p:spPr>
          <a:xfrm>
            <a:off x="1435786" y="46533"/>
            <a:ext cx="8953978" cy="161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doen?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DDB27E8-7F8C-077C-A38A-F922EDF69E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46" y="2234767"/>
            <a:ext cx="1440000" cy="1440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0A1CEDE-506F-9C13-DB59-4D19341E40AB}"/>
              </a:ext>
            </a:extLst>
          </p:cNvPr>
          <p:cNvSpPr/>
          <p:nvPr/>
        </p:nvSpPr>
        <p:spPr>
          <a:xfrm>
            <a:off x="1" y="6437578"/>
            <a:ext cx="12192000" cy="420422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34F8FA6D-390F-1DFF-C7F7-76D4F0F36A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473424" y="1775527"/>
            <a:ext cx="332249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F18B00"/>
              </a:buClr>
              <a:buFont typeface="+mj-lt"/>
              <a:buAutoNum type="arabicPeriod" startAt="3"/>
            </a:pPr>
            <a:r>
              <a:rPr lang="nl-NL" sz="2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Afstand houden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B808CDC-46D1-BA6B-469B-3907B8D565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5914" y="1573245"/>
            <a:ext cx="6480000" cy="3140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4F5F180-A948-5A28-0E5F-7F9B7084E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14" y="4898568"/>
            <a:ext cx="1209844" cy="121937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8B027C9-0729-64F0-2281-CC5F982633AE}"/>
              </a:ext>
            </a:extLst>
          </p:cNvPr>
          <p:cNvSpPr txBox="1"/>
          <p:nvPr/>
        </p:nvSpPr>
        <p:spPr>
          <a:xfrm>
            <a:off x="1759973" y="5084940"/>
            <a:ext cx="860322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kun je </a:t>
            </a:r>
            <a:r>
              <a:rPr lang="nl-NL" sz="20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jouw </a:t>
            </a: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werkzaamheden het beste zorgen dat je afstand kunt nemen?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7084F9B-863A-C296-9995-6043426E3CA3}"/>
              </a:ext>
            </a:extLst>
          </p:cNvPr>
          <p:cNvSpPr txBox="1">
            <a:spLocks/>
          </p:cNvSpPr>
          <p:nvPr/>
        </p:nvSpPr>
        <p:spPr>
          <a:xfrm>
            <a:off x="1409222" y="34691"/>
            <a:ext cx="8953978" cy="161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doen?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25B8EEB-1ADD-B5EE-99C3-62CB5DEFD5EF}"/>
              </a:ext>
            </a:extLst>
          </p:cNvPr>
          <p:cNvSpPr/>
          <p:nvPr/>
        </p:nvSpPr>
        <p:spPr>
          <a:xfrm>
            <a:off x="1" y="6437578"/>
            <a:ext cx="12192000" cy="420422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B4BE2D56-B76C-7FB5-1AE1-9D06B65B34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2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775726" y="1769760"/>
            <a:ext cx="7880406" cy="112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F18B00"/>
              </a:buClr>
              <a:buFont typeface="+mj-lt"/>
              <a:buAutoNum type="arabicPeriod" startAt="4"/>
            </a:pPr>
            <a:r>
              <a:rPr lang="nl-NL" sz="2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Gehoorbescherming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Alleen als andere stappen niet kunnen, of onvoldoende helpen</a:t>
            </a: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44FD84E-3963-6F11-2EB0-CEB6E2121042}"/>
              </a:ext>
            </a:extLst>
          </p:cNvPr>
          <p:cNvSpPr txBox="1"/>
          <p:nvPr/>
        </p:nvSpPr>
        <p:spPr>
          <a:xfrm>
            <a:off x="936674" y="3218097"/>
            <a:ext cx="7719458" cy="2343655"/>
          </a:xfrm>
          <a:prstGeom prst="rect">
            <a:avLst/>
          </a:prstGeom>
          <a:solidFill>
            <a:srgbClr val="0F937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Wettelijke voorschriften:   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vanaf 80 decibel per dag: werkgever moet gehoorbescherming aanbieden 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vanaf 85 decibel per dag: werknemer is verplicht deze te dragen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5769AD1-3437-EACB-3473-1EFDAB85C621}"/>
              </a:ext>
            </a:extLst>
          </p:cNvPr>
          <p:cNvSpPr txBox="1">
            <a:spLocks/>
          </p:cNvSpPr>
          <p:nvPr/>
        </p:nvSpPr>
        <p:spPr>
          <a:xfrm>
            <a:off x="1408625" y="65390"/>
            <a:ext cx="8953978" cy="161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doen?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C911A5D-58BD-905F-2665-534398FE4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132" y="2781507"/>
            <a:ext cx="2970364" cy="297036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F88A90E-517A-B300-F242-E7C2E5881290}"/>
              </a:ext>
            </a:extLst>
          </p:cNvPr>
          <p:cNvSpPr/>
          <p:nvPr/>
        </p:nvSpPr>
        <p:spPr>
          <a:xfrm>
            <a:off x="1" y="6437578"/>
            <a:ext cx="12192000" cy="420422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5B4B55DA-0FBC-2370-A1B6-1D45749C9E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3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284513" y="1780605"/>
            <a:ext cx="12015641" cy="555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F18B00"/>
              </a:buClr>
              <a:buFont typeface="+mj-lt"/>
              <a:buAutoNum type="arabicPeriod" startAt="4"/>
            </a:pPr>
            <a:r>
              <a:rPr lang="nl-NL" sz="2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Gehoorbescherming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l-N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Otoplastieken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r>
              <a:rPr lang="nl-NL" sz="2000" dirty="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orkappen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nl-N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Oorpluggen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Oordopjes             Schuimrollen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400" dirty="0">
              <a:solidFill>
                <a:srgbClr val="323232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800" dirty="0">
              <a:solidFill>
                <a:srgbClr val="323232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800" dirty="0">
                <a:solidFill>
                  <a:srgbClr val="32323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7B6F08-E300-CD27-D6BB-51D5B53B0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80" y="2985405"/>
            <a:ext cx="1888122" cy="88718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DC4060B-0621-FC79-58D2-F2AF83C22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942" y="2535096"/>
            <a:ext cx="1435964" cy="143596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F938158-20AA-A499-2E90-2FD5762AC9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4106" y="2592765"/>
            <a:ext cx="1882360" cy="133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255A4AC-9446-E462-2B09-B87D350960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5671" y="2410274"/>
            <a:ext cx="1560786" cy="156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9A71C00-06E4-EED1-C017-F55B43590E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398" y="2592765"/>
            <a:ext cx="1435963" cy="1332946"/>
          </a:xfrm>
          <a:prstGeom prst="rect">
            <a:avLst/>
          </a:prstGeom>
          <a:noFill/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9D8E667-7496-5269-778C-5398C410AB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961" y="4974090"/>
            <a:ext cx="1209844" cy="121937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55787F4-9FFF-CBDC-6F04-929CA017E9AC}"/>
              </a:ext>
            </a:extLst>
          </p:cNvPr>
          <p:cNvSpPr txBox="1"/>
          <p:nvPr/>
        </p:nvSpPr>
        <p:spPr>
          <a:xfrm>
            <a:off x="1933672" y="5372444"/>
            <a:ext cx="860322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 de gehoorbescherming in het werk goed gebruikt?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399511B-AFF5-65E8-9CE0-75656B1A0718}"/>
              </a:ext>
            </a:extLst>
          </p:cNvPr>
          <p:cNvSpPr txBox="1">
            <a:spLocks/>
          </p:cNvSpPr>
          <p:nvPr/>
        </p:nvSpPr>
        <p:spPr>
          <a:xfrm>
            <a:off x="1444839" y="44768"/>
            <a:ext cx="8953978" cy="161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doen?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3692BA2-9A45-88B5-67A0-1D6ED8D6DBE6}"/>
              </a:ext>
            </a:extLst>
          </p:cNvPr>
          <p:cNvSpPr/>
          <p:nvPr/>
        </p:nvSpPr>
        <p:spPr>
          <a:xfrm>
            <a:off x="1" y="6437578"/>
            <a:ext cx="12192000" cy="420422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A1712E34-A970-71B4-FF67-A461BFBA61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37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1337147" y="386803"/>
            <a:ext cx="6534018" cy="84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voor de praktijk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2F7E8F9-9343-ED3E-DA51-1FD540E8FE46}"/>
              </a:ext>
            </a:extLst>
          </p:cNvPr>
          <p:cNvSpPr txBox="1"/>
          <p:nvPr/>
        </p:nvSpPr>
        <p:spPr>
          <a:xfrm>
            <a:off x="1020722" y="1477569"/>
            <a:ext cx="9283484" cy="3318216"/>
          </a:xfrm>
          <a:prstGeom prst="rect">
            <a:avLst/>
          </a:prstGeom>
          <a:solidFill>
            <a:srgbClr val="0F937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Bedenk dat gehoorschade vaak onherstelbaar is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Voorkom daarom gehoorschade, ook op jonge leeftijd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 mee over aanpak van geluid, zo dicht mogelijk bij de bron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Draag -waar nodig- altijd gehoorbescherming, op de juiste manier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Krijg je klachten, bespreek dit met je leidinggevende of de bedrijfsarts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mee aan de gehoortesten die de werkgever aanbiedt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A9C45A7-A986-36E5-680E-67B62A9ECA0F}"/>
              </a:ext>
            </a:extLst>
          </p:cNvPr>
          <p:cNvSpPr/>
          <p:nvPr/>
        </p:nvSpPr>
        <p:spPr>
          <a:xfrm>
            <a:off x="1" y="6437578"/>
            <a:ext cx="12192000" cy="420422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58CB9A30-8746-98B7-4C16-0F9D04903F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57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1350011" y="445005"/>
            <a:ext cx="6534018" cy="84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 er nog vragen?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50D4C7F-38C8-43F5-B377-375B008FD953}"/>
              </a:ext>
            </a:extLst>
          </p:cNvPr>
          <p:cNvSpPr txBox="1"/>
          <p:nvPr/>
        </p:nvSpPr>
        <p:spPr>
          <a:xfrm>
            <a:off x="-10113935" y="981075"/>
            <a:ext cx="270330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r>
              <a:rPr lang="nl-NL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D804F7-F206-D791-0B83-360B6A5EF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433" y="1802532"/>
            <a:ext cx="4652626" cy="356108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D8CF014-DF37-5188-9E17-35FA4341E580}"/>
              </a:ext>
            </a:extLst>
          </p:cNvPr>
          <p:cNvSpPr/>
          <p:nvPr/>
        </p:nvSpPr>
        <p:spPr>
          <a:xfrm>
            <a:off x="1" y="6437578"/>
            <a:ext cx="12192000" cy="420422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CFCA0B8C-6B84-E86A-0BC3-BA76202722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4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vasthouden, teken, buitenshuis&#10;&#10;Automatisch gegenereerde beschrijving">
            <a:extLst>
              <a:ext uri="{FF2B5EF4-FFF2-40B4-BE49-F238E27FC236}">
                <a16:creationId xmlns:a16="http://schemas.microsoft.com/office/drawing/2014/main" id="{DA43523A-6E8E-E2F8-1BC1-08A08D870B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397" y="0"/>
            <a:ext cx="6863889" cy="68580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B0842644-EDFA-27E8-C01F-FD0C45A99B0A}"/>
              </a:ext>
            </a:extLst>
          </p:cNvPr>
          <p:cNvSpPr/>
          <p:nvPr/>
        </p:nvSpPr>
        <p:spPr>
          <a:xfrm>
            <a:off x="1" y="5063729"/>
            <a:ext cx="12192000" cy="1794271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C74F73B-B64A-4D19-BBCE-F223D68843D5}"/>
              </a:ext>
            </a:extLst>
          </p:cNvPr>
          <p:cNvSpPr txBox="1">
            <a:spLocks/>
          </p:cNvSpPr>
          <p:nvPr/>
        </p:nvSpPr>
        <p:spPr>
          <a:xfrm>
            <a:off x="7414353" y="3613727"/>
            <a:ext cx="3734718" cy="9278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Bedankt voor je aandacht</a:t>
            </a:r>
          </a:p>
        </p:txBody>
      </p:sp>
      <p:pic>
        <p:nvPicPr>
          <p:cNvPr id="2" name="Afbeelding 1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C03AF092-BED7-5759-5BEE-D2E9A02E3F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3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1430147" y="513168"/>
            <a:ext cx="2382627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geluid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30BD63-C19E-E823-CBB7-99E69244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4271"/>
            <a:ext cx="11002816" cy="1968144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Bij welk geluidsniveau wordt geluid schadelijk?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D1601E-E3AD-1AB6-328C-73FE45924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22" y="2589906"/>
            <a:ext cx="2542037" cy="25420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8B8C750-6475-2256-4B81-396EA472C1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141" y="2665409"/>
            <a:ext cx="2542037" cy="25420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0F7FDDB-79CD-B7AB-B5B9-182B97D96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313" y="2681687"/>
            <a:ext cx="2542037" cy="2542037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E86C7FC5-3E67-465C-9871-BA3844F0AB6F}"/>
              </a:ext>
            </a:extLst>
          </p:cNvPr>
          <p:cNvSpPr txBox="1"/>
          <p:nvPr/>
        </p:nvSpPr>
        <p:spPr>
          <a:xfrm>
            <a:off x="1691972" y="4813714"/>
            <a:ext cx="119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80 decibel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9D18894-FB50-3C59-A9FA-C7E934F17460}"/>
              </a:ext>
            </a:extLst>
          </p:cNvPr>
          <p:cNvSpPr txBox="1"/>
          <p:nvPr/>
        </p:nvSpPr>
        <p:spPr>
          <a:xfrm>
            <a:off x="4715392" y="4838114"/>
            <a:ext cx="119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85 decibel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8540925-6662-589D-0EF2-41FE5713514D}"/>
              </a:ext>
            </a:extLst>
          </p:cNvPr>
          <p:cNvSpPr txBox="1"/>
          <p:nvPr/>
        </p:nvSpPr>
        <p:spPr>
          <a:xfrm>
            <a:off x="7542563" y="4854392"/>
            <a:ext cx="126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100 decibel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5477492-779A-BBD8-C4E8-FDBF103ECB06}"/>
              </a:ext>
            </a:extLst>
          </p:cNvPr>
          <p:cNvSpPr/>
          <p:nvPr/>
        </p:nvSpPr>
        <p:spPr>
          <a:xfrm>
            <a:off x="1" y="6437578"/>
            <a:ext cx="12192000" cy="420422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8FE74CAF-C850-9EB5-ED68-5F66B83E65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3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0BD63-C19E-E823-CBB7-99E69244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4271"/>
            <a:ext cx="11002816" cy="1968144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Hoe lang mag je onbeschermd werken bij 95 decibel?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9D18894-FB50-3C59-A9FA-C7E934F17460}"/>
              </a:ext>
            </a:extLst>
          </p:cNvPr>
          <p:cNvSpPr txBox="1"/>
          <p:nvPr/>
        </p:nvSpPr>
        <p:spPr>
          <a:xfrm>
            <a:off x="4685696" y="4816509"/>
            <a:ext cx="138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30 minuten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8540925-6662-589D-0EF2-41FE5713514D}"/>
              </a:ext>
            </a:extLst>
          </p:cNvPr>
          <p:cNvSpPr txBox="1"/>
          <p:nvPr/>
        </p:nvSpPr>
        <p:spPr>
          <a:xfrm>
            <a:off x="7621221" y="4813714"/>
            <a:ext cx="138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15 minuten</a:t>
            </a:r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EE2AE75-A302-A6F9-9034-B1E6796F6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662" y="3043349"/>
            <a:ext cx="1440000" cy="1440000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019F934-1C4D-9BB6-DBE4-063EC2AF6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000" y="3043349"/>
            <a:ext cx="1440000" cy="1440000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3480ADE-223E-8F24-BD39-C388EA745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133" y="3043349"/>
            <a:ext cx="1440000" cy="1440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0984F0B-1560-ED79-7CB6-01A38634B04D}"/>
              </a:ext>
            </a:extLst>
          </p:cNvPr>
          <p:cNvSpPr txBox="1"/>
          <p:nvPr/>
        </p:nvSpPr>
        <p:spPr>
          <a:xfrm>
            <a:off x="2060166" y="4813714"/>
            <a:ext cx="73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1 uur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EEFEB76-C034-9FCD-96FA-13ABC44517E7}"/>
              </a:ext>
            </a:extLst>
          </p:cNvPr>
          <p:cNvSpPr txBox="1">
            <a:spLocks/>
          </p:cNvSpPr>
          <p:nvPr/>
        </p:nvSpPr>
        <p:spPr>
          <a:xfrm>
            <a:off x="1421094" y="486007"/>
            <a:ext cx="2382627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geluid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05E1DC5-9CE5-CEE5-6A11-0E81C527E606}"/>
              </a:ext>
            </a:extLst>
          </p:cNvPr>
          <p:cNvSpPr/>
          <p:nvPr/>
        </p:nvSpPr>
        <p:spPr>
          <a:xfrm>
            <a:off x="1" y="6437578"/>
            <a:ext cx="12192000" cy="420422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499CDA54-C09E-5ADB-045A-10C4A5D954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7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1437732" y="182779"/>
            <a:ext cx="4530448" cy="135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Geluid bij productie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30BD63-C19E-E823-CBB7-99E69244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902" y="4909414"/>
            <a:ext cx="9648000" cy="972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Bij welke werkzaamheden heb je te maken met veel geluid?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66DF4B1-3A3C-8212-8972-D1233BBD8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84" y="4735381"/>
            <a:ext cx="1209844" cy="121937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FE949FF-0C85-09CA-DEE2-410D1FD32146}"/>
              </a:ext>
            </a:extLst>
          </p:cNvPr>
          <p:cNvSpPr/>
          <p:nvPr/>
        </p:nvSpPr>
        <p:spPr>
          <a:xfrm>
            <a:off x="1" y="6437578"/>
            <a:ext cx="12192000" cy="420422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C19F53B-BED9-0513-D49B-32C9A99D6C5E}"/>
              </a:ext>
            </a:extLst>
          </p:cNvPr>
          <p:cNvGrpSpPr/>
          <p:nvPr/>
        </p:nvGrpSpPr>
        <p:grpSpPr>
          <a:xfrm>
            <a:off x="1524000" y="1886401"/>
            <a:ext cx="9286417" cy="2084400"/>
            <a:chOff x="1524000" y="1886402"/>
            <a:chExt cx="9286417" cy="2081699"/>
          </a:xfrm>
        </p:grpSpPr>
        <p:pic>
          <p:nvPicPr>
            <p:cNvPr id="11" name="Afbeelding 10" descr="Afbeelding met persoon, kleding, overdekt&#10;&#10;Automatisch gegenereerde beschrijving">
              <a:extLst>
                <a:ext uri="{FF2B5EF4-FFF2-40B4-BE49-F238E27FC236}">
                  <a16:creationId xmlns:a16="http://schemas.microsoft.com/office/drawing/2014/main" id="{49A54BD5-C3F9-DAC2-0E80-2AE48FED8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0" y="1898001"/>
              <a:ext cx="3111500" cy="2070100"/>
            </a:xfrm>
            <a:prstGeom prst="rect">
              <a:avLst/>
            </a:prstGeom>
          </p:spPr>
        </p:pic>
        <p:pic>
          <p:nvPicPr>
            <p:cNvPr id="17" name="Afbeelding 16" descr="Afbeelding met fabriek, staal, kunst&#10;&#10;Automatisch gegenereerde beschrijving">
              <a:extLst>
                <a:ext uri="{FF2B5EF4-FFF2-40B4-BE49-F238E27FC236}">
                  <a16:creationId xmlns:a16="http://schemas.microsoft.com/office/drawing/2014/main" id="{5E86A098-FCAE-01C2-3A70-ABD56A4EF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4752" y="1895927"/>
              <a:ext cx="2760000" cy="2070000"/>
            </a:xfrm>
            <a:prstGeom prst="rect">
              <a:avLst/>
            </a:prstGeom>
          </p:spPr>
        </p:pic>
        <p:pic>
          <p:nvPicPr>
            <p:cNvPr id="13" name="Afbeelding 12" descr="Afbeelding met persoon, kleding, motorfiets, fiets&#10;&#10;Automatisch gegenereerde beschrijving">
              <a:extLst>
                <a:ext uri="{FF2B5EF4-FFF2-40B4-BE49-F238E27FC236}">
                  <a16:creationId xmlns:a16="http://schemas.microsoft.com/office/drawing/2014/main" id="{60568126-070E-AE76-8D61-FA23AED46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8533" y="1889703"/>
              <a:ext cx="3111350" cy="2070000"/>
            </a:xfrm>
            <a:prstGeom prst="rect">
              <a:avLst/>
            </a:prstGeom>
          </p:spPr>
        </p:pic>
        <p:pic>
          <p:nvPicPr>
            <p:cNvPr id="18" name="Afbeelding 17" descr="Afbeelding met persoon, vasthouden, teken, buitenshuis&#10;&#10;Automatisch gegenereerde beschrijving">
              <a:extLst>
                <a:ext uri="{FF2B5EF4-FFF2-40B4-BE49-F238E27FC236}">
                  <a16:creationId xmlns:a16="http://schemas.microsoft.com/office/drawing/2014/main" id="{901843E1-7E56-0948-4B9B-E33C25131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38639" y="1886402"/>
              <a:ext cx="2071778" cy="2070000"/>
            </a:xfrm>
            <a:prstGeom prst="rect">
              <a:avLst/>
            </a:prstGeom>
          </p:spPr>
        </p:pic>
        <p:pic>
          <p:nvPicPr>
            <p:cNvPr id="15" name="Afbeelding 14" descr="Afbeelding met persoon, overdekt, pot, voedsel&#10;&#10;Automatisch gegenereerde beschrijving">
              <a:extLst>
                <a:ext uri="{FF2B5EF4-FFF2-40B4-BE49-F238E27FC236}">
                  <a16:creationId xmlns:a16="http://schemas.microsoft.com/office/drawing/2014/main" id="{B7704205-DB7A-FE97-71CB-4BD7E492A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2158" y="1886402"/>
              <a:ext cx="1881441" cy="2070000"/>
            </a:xfrm>
            <a:prstGeom prst="rect">
              <a:avLst/>
            </a:prstGeom>
          </p:spPr>
        </p:pic>
      </p:grpSp>
      <p:pic>
        <p:nvPicPr>
          <p:cNvPr id="4" name="Afbeelding 3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ED499FBF-5FD5-8A88-3FFB-4492F39127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4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2462103" y="4929329"/>
            <a:ext cx="3982686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van jullie heeft hier last van?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62" y="61251"/>
            <a:ext cx="9602313" cy="157479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gebeurt er als je langdurig in lawaai werkt?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CB95E3-1646-3100-3A90-898478283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16" y="4607644"/>
            <a:ext cx="1209844" cy="121937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628AC00-8370-D2F4-C8E9-ED3AC9C38063}"/>
              </a:ext>
            </a:extLst>
          </p:cNvPr>
          <p:cNvSpPr txBox="1"/>
          <p:nvPr/>
        </p:nvSpPr>
        <p:spPr>
          <a:xfrm>
            <a:off x="942762" y="1798721"/>
            <a:ext cx="7021368" cy="2805255"/>
          </a:xfrm>
          <a:prstGeom prst="rect">
            <a:avLst/>
          </a:prstGeom>
          <a:solidFill>
            <a:srgbClr val="0F937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kunt een gesprek niet meer goed volgen </a:t>
            </a:r>
            <a:b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(zeker niet in een drukke omgeving)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Hoge tonen of zachte geluiden hoor je niet meer goed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Anderen vinden dat je de tv zo hard zet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hoort soms fluit-, piep- of bromtonen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Geeft stress, waardoor vermoeidheid sneller toeneemt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213B6C6-CBDC-4910-51BB-A9CB1135AB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599" y="1367644"/>
            <a:ext cx="3240000" cy="3240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A45A660-050E-8655-9832-AB3143EA33BE}"/>
              </a:ext>
            </a:extLst>
          </p:cNvPr>
          <p:cNvSpPr/>
          <p:nvPr/>
        </p:nvSpPr>
        <p:spPr>
          <a:xfrm>
            <a:off x="1" y="6437578"/>
            <a:ext cx="12192000" cy="420422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6B89A4CA-EBF3-7DA1-9838-76558F130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1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58856B3-6839-D27F-D0A9-45449D573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364" y="3852979"/>
            <a:ext cx="2896763" cy="289676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463298" y="1655869"/>
            <a:ext cx="7766019" cy="564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Boven 80 decibel per dag wordt geluid schadelijk.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u="sng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Vuistregel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je een meter bij iemand vandaan staat en je moet 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harder gaan praten om elkaar te kunnen verstaan, dan is 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geluidniveau &gt; 80 decibel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op: Ook piekgeluiden kunnen tot gehoorschade leiden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34" y="-239984"/>
            <a:ext cx="4695193" cy="2176434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Schadelijk geluid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F351FC-1A8E-A9B9-C3AE-43680A659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820" y="2494936"/>
            <a:ext cx="2300748" cy="23007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5686F2A-4371-E0C3-3856-860E6C3707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485" y="1336377"/>
            <a:ext cx="1540471" cy="154047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C33D042-A4B2-162E-DC31-141EEC6E2BCD}"/>
              </a:ext>
            </a:extLst>
          </p:cNvPr>
          <p:cNvSpPr/>
          <p:nvPr/>
        </p:nvSpPr>
        <p:spPr>
          <a:xfrm>
            <a:off x="1" y="6437578"/>
            <a:ext cx="12192000" cy="420422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03B52CD1-05F2-446C-7185-941DD9246C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443554" y="1676545"/>
            <a:ext cx="8604000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800" u="sng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Onbeschermd</a:t>
            </a: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werken bij lawaai mag maar kort: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73" y="-269679"/>
            <a:ext cx="9241654" cy="2186708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Schadelijk geluid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C3F341-DBE4-0712-4205-8E130FF6F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249" y="2620531"/>
            <a:ext cx="4751642" cy="3600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0964B97-3755-7457-B83C-EB844C086C71}"/>
              </a:ext>
            </a:extLst>
          </p:cNvPr>
          <p:cNvSpPr/>
          <p:nvPr/>
        </p:nvSpPr>
        <p:spPr>
          <a:xfrm>
            <a:off x="1" y="6437578"/>
            <a:ext cx="12192000" cy="420422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C2B6747E-61E5-371B-91A2-51886B1CA9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5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982" y="73579"/>
            <a:ext cx="8953978" cy="1615581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doen?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D963C66-A1E3-E4A4-C8E5-1BA517F2AD0D}"/>
              </a:ext>
            </a:extLst>
          </p:cNvPr>
          <p:cNvSpPr txBox="1"/>
          <p:nvPr/>
        </p:nvSpPr>
        <p:spPr>
          <a:xfrm>
            <a:off x="1342253" y="2126271"/>
            <a:ext cx="7719458" cy="3266985"/>
          </a:xfrm>
          <a:prstGeom prst="rect">
            <a:avLst/>
          </a:prstGeom>
          <a:solidFill>
            <a:srgbClr val="0F937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Aanpak van lawaai in een bedrijf moet zo grondig mogelijk:</a:t>
            </a:r>
          </a:p>
          <a:p>
            <a:pPr marL="893763" indent="-441325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Aanpak bij de bron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bijv. kies de reinigingsmethode met het minste lawaai</a:t>
            </a:r>
          </a:p>
          <a:p>
            <a:pPr marL="893763" indent="-441325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maatregelen: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bijv. hulpmiddelen aanpassen</a:t>
            </a:r>
          </a:p>
          <a:p>
            <a:pPr marL="893763" indent="-441325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 werkwijze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bijv. afstand nemen</a:t>
            </a:r>
          </a:p>
          <a:p>
            <a:pPr marL="893763" indent="-441325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Gehoorbescherming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bijv. </a:t>
            </a:r>
            <a:r>
              <a:rPr lang="nl-NL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otoplastiek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(alleen als laatste stap, is bij het werk vaak nodig)</a:t>
            </a:r>
          </a:p>
        </p:txBody>
      </p:sp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606EC5B-DD1A-C544-7EF5-5487FD49D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101" y="2683620"/>
            <a:ext cx="2049719" cy="204971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353FBB7-0E7F-5DCE-2CE6-E889ED1A32FD}"/>
              </a:ext>
            </a:extLst>
          </p:cNvPr>
          <p:cNvSpPr/>
          <p:nvPr/>
        </p:nvSpPr>
        <p:spPr>
          <a:xfrm>
            <a:off x="1" y="6437578"/>
            <a:ext cx="12192000" cy="420422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7BAD3493-D53F-1F22-078D-66BB993199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7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794098" y="2008675"/>
            <a:ext cx="7001189" cy="18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Aanpak bij de bron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000" b="1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Clr>
                <a:srgbClr val="F18B00"/>
              </a:buClr>
              <a:buFont typeface="+mj-lt"/>
              <a:buAutoNum type="arabicPeriod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Kies de reinigingsmethode met het minste lawaai</a:t>
            </a:r>
          </a:p>
          <a:p>
            <a:pPr marL="514350" indent="-514350">
              <a:lnSpc>
                <a:spcPct val="150000"/>
              </a:lnSpc>
              <a:buClr>
                <a:srgbClr val="F18B00"/>
              </a:buClr>
              <a:buFont typeface="+mj-lt"/>
              <a:buAutoNum type="arabicPeriod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Geluiddemping van machine</a:t>
            </a: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439E0D-5F62-03AA-473A-C777090C4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97" y="4100072"/>
            <a:ext cx="1209844" cy="121937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7671640-71A3-591A-F054-CB7C32038F4C}"/>
              </a:ext>
            </a:extLst>
          </p:cNvPr>
          <p:cNvSpPr txBox="1"/>
          <p:nvPr/>
        </p:nvSpPr>
        <p:spPr>
          <a:xfrm>
            <a:off x="1978994" y="4629018"/>
            <a:ext cx="848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reinigingsmethoden geven voor </a:t>
            </a:r>
            <a:r>
              <a:rPr lang="nl-NL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nl-NL" sz="1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werkzaamheden het minste lawaai?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DB97C4B-EA49-506A-D947-4DEC8B4BA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098" y="1633282"/>
            <a:ext cx="2540579" cy="2540579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23DC1088-8B9A-8E4D-9A1D-7D741C2E5F5E}"/>
              </a:ext>
            </a:extLst>
          </p:cNvPr>
          <p:cNvSpPr txBox="1">
            <a:spLocks/>
          </p:cNvSpPr>
          <p:nvPr/>
        </p:nvSpPr>
        <p:spPr>
          <a:xfrm>
            <a:off x="1417679" y="23885"/>
            <a:ext cx="8953978" cy="161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0F9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doen?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9FCEAE3-39C4-68BF-7F03-2153F3FAAF84}"/>
              </a:ext>
            </a:extLst>
          </p:cNvPr>
          <p:cNvSpPr/>
          <p:nvPr/>
        </p:nvSpPr>
        <p:spPr>
          <a:xfrm>
            <a:off x="1" y="6437578"/>
            <a:ext cx="12192000" cy="420422"/>
          </a:xfrm>
          <a:prstGeom prst="rect">
            <a:avLst/>
          </a:prstGeom>
          <a:gradFill flip="none" rotWithShape="1">
            <a:gsLst>
              <a:gs pos="0">
                <a:srgbClr val="009C5B"/>
              </a:gs>
              <a:gs pos="66000">
                <a:schemeClr val="bg1">
                  <a:lumMod val="75000"/>
                </a:schemeClr>
              </a:gs>
              <a:gs pos="79000">
                <a:schemeClr val="tx1">
                  <a:lumMod val="50000"/>
                  <a:lumOff val="50000"/>
                </a:schemeClr>
              </a:gs>
              <a:gs pos="94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348358F7-4B1A-FC9A-DD97-E98A99A1DB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11385"/>
          <a:stretch/>
        </p:blipFill>
        <p:spPr>
          <a:xfrm>
            <a:off x="10296382" y="296863"/>
            <a:ext cx="1595581" cy="11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070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fzender xmlns="8922c970-7a75-4c97-a2c3-2e5a646f5fa8" xsi:nil="true"/>
    <Volgnr xmlns="8922c970-7a75-4c97-a2c3-2e5a646f5fa8" xsi:nil="true"/>
    <Trefwoord xmlns="8922c970-7a75-4c97-a2c3-2e5a646f5fa8" xsi:nil="true"/>
    <Archiefcode xmlns="8922c970-7a75-4c97-a2c3-2e5a646f5fa8" xsi:nil="true"/>
    <wx_documentnummer xmlns="8922c970-7a75-4c97-a2c3-2e5a646f5fa8">2705413</wx_documentnummer>
    <Richting xmlns="8922c970-7a75-4c97-a2c3-2e5a646f5fa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xcel" ma:contentTypeID="0x0101008D9735EC3BFF4768896A45CEB68EE13400D7A86FB96292384D87B15F2A19D81C520500793FECB711EBF44080DDE772422F5E75" ma:contentTypeVersion="5" ma:contentTypeDescription="" ma:contentTypeScope="" ma:versionID="b33c6a8bbf050ec7458db94b4dbbac73">
  <xsd:schema xmlns:xsd="http://www.w3.org/2001/XMLSchema" xmlns:xs="http://www.w3.org/2001/XMLSchema" xmlns:p="http://schemas.microsoft.com/office/2006/metadata/properties" xmlns:ns2="8922c970-7a75-4c97-a2c3-2e5a646f5fa8" targetNamespace="http://schemas.microsoft.com/office/2006/metadata/properties" ma:root="true" ma:fieldsID="14da538147a308bc63672cfd7c3e9e51" ns2:_="">
    <xsd:import namespace="8922c970-7a75-4c97-a2c3-2e5a646f5fa8"/>
    <xsd:element name="properties">
      <xsd:complexType>
        <xsd:sequence>
          <xsd:element name="documentManagement">
            <xsd:complexType>
              <xsd:all>
                <xsd:element ref="ns2:Volgnr" minOccurs="0"/>
                <xsd:element ref="ns2:Afzender" minOccurs="0"/>
                <xsd:element ref="ns2:Richting" minOccurs="0"/>
                <xsd:element ref="ns2:Archiefcode" minOccurs="0"/>
                <xsd:element ref="ns2:Trefwoord" minOccurs="0"/>
                <xsd:element ref="ns2:wx_documentnumm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2c970-7a75-4c97-a2c3-2e5a646f5fa8" elementFormDefault="qualified">
    <xsd:import namespace="http://schemas.microsoft.com/office/2006/documentManagement/types"/>
    <xsd:import namespace="http://schemas.microsoft.com/office/infopath/2007/PartnerControls"/>
    <xsd:element name="Volgnr" ma:index="1" nillable="true" ma:displayName="Volgnr" ma:internalName="Volgnr" ma:readOnly="false">
      <xsd:simpleType>
        <xsd:restriction base="dms:Text">
          <xsd:maxLength value="3"/>
        </xsd:restriction>
      </xsd:simpleType>
    </xsd:element>
    <xsd:element name="Afzender" ma:index="3" nillable="true" ma:displayName="Afzender" ma:internalName="Afzender" ma:readOnly="false">
      <xsd:simpleType>
        <xsd:restriction base="dms:Text">
          <xsd:maxLength value="255"/>
        </xsd:restriction>
      </xsd:simpleType>
    </xsd:element>
    <xsd:element name="Richting" ma:index="4" nillable="true" ma:displayName="Richting" ma:internalName="Richting" ma:readOnly="false">
      <xsd:simpleType>
        <xsd:restriction base="dms:Text">
          <xsd:maxLength value="255"/>
        </xsd:restriction>
      </xsd:simpleType>
    </xsd:element>
    <xsd:element name="Archiefcode" ma:index="5" nillable="true" ma:displayName="Archiefcode" ma:internalName="Archiefcode" ma:readOnly="false">
      <xsd:simpleType>
        <xsd:restriction base="dms:Text">
          <xsd:maxLength value="255"/>
        </xsd:restriction>
      </xsd:simpleType>
    </xsd:element>
    <xsd:element name="Trefwoord" ma:index="6" nillable="true" ma:displayName="Trefwoord" ma:internalName="Trefwoord" ma:readOnly="false">
      <xsd:simpleType>
        <xsd:restriction base="dms:Text">
          <xsd:maxLength value="255"/>
        </xsd:restriction>
      </xsd:simpleType>
    </xsd:element>
    <xsd:element name="wx_documentnummer" ma:index="9" nillable="true" ma:displayName="Documentnummer" ma:internalName="wx_documentnummer" ma:readOnly="false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oudstype" ma:readOnly="true"/>
        <xsd:element ref="dc:title" minOccurs="0" maxOccurs="1" ma:index="2" ma:displayName="Titel"/>
        <xsd:element ref="dc:subject" minOccurs="0" maxOccurs="1"/>
        <xsd:element ref="dc:description" minOccurs="0" maxOccurs="1"/>
        <xsd:element name="keywords" minOccurs="0" maxOccurs="1" type="xsd:string" ma:index="8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CEEE45-272C-4BEA-B106-3DD7AF0CA58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922c970-7a75-4c97-a2c3-2e5a646f5fa8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D74A9D-B312-40B8-AE99-82B75A754D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C7D553-23EA-49DC-ADD4-8EDE940A1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22c970-7a75-4c97-a2c3-2e5a646f5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477</Words>
  <Application>Microsoft Macintosh PowerPoint</Application>
  <PresentationFormat>Breedbeeld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Wingdings</vt:lpstr>
      <vt:lpstr>Kantoorthema</vt:lpstr>
      <vt:lpstr>PowerPoint-presentatie</vt:lpstr>
      <vt:lpstr>Bij welk geluidsniveau wordt geluid schadelijk?</vt:lpstr>
      <vt:lpstr>Hoe lang mag je onbeschermd werken bij 95 decibel?</vt:lpstr>
      <vt:lpstr>Bij welke werkzaamheden heb je te maken met veel geluid?</vt:lpstr>
      <vt:lpstr>Wat gebeurt er als je langdurig in lawaai werkt?</vt:lpstr>
      <vt:lpstr>Schadelijk geluid</vt:lpstr>
      <vt:lpstr>Schadelijk geluid</vt:lpstr>
      <vt:lpstr>Wat kun je doen?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geluid (arbo)</dc:title>
  <dc:subject>geluid</dc:subject>
  <dc:creator>frank winter (Sparx kwaliteitsmanagement)</dc:creator>
  <cp:keywords/>
  <dc:description/>
  <cp:lastModifiedBy>Frank Winter (Sparx Kwaliteitsmanagement)</cp:lastModifiedBy>
  <cp:revision>113</cp:revision>
  <cp:lastPrinted>2023-09-26T07:28:14Z</cp:lastPrinted>
  <dcterms:created xsi:type="dcterms:W3CDTF">2020-10-29T08:12:32Z</dcterms:created>
  <dcterms:modified xsi:type="dcterms:W3CDTF">2023-09-26T13:57:09Z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0x0101008D9735EC3BFF4768896A45CEB68EE13400D7A86FB96292384D87B15F2A19D81C520500793FECB711EBF44080DDE772422F5E75</vt:lpwstr>
  </property>
</Properties>
</file>